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25"/>
  </p:notes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8" r:id="rId22"/>
    <p:sldId id="279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85340-306D-44C6-811D-B71C1FFE8746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B47AB-09DF-4030-8BD1-D7A64E1D0B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73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Zenuwweefsel: waaruit zenuwstelsel is samengesteld.</a:t>
            </a:r>
          </a:p>
          <a:p>
            <a:r>
              <a:rPr lang="nl-NL" dirty="0" smtClean="0"/>
              <a:t>Neuronen:</a:t>
            </a:r>
            <a:r>
              <a:rPr lang="nl-NL" baseline="0" dirty="0" smtClean="0"/>
              <a:t> geleiden impulsen</a:t>
            </a:r>
          </a:p>
          <a:p>
            <a:r>
              <a:rPr lang="nl-NL" baseline="0" dirty="0" smtClean="0"/>
              <a:t>Gliacellen: ondersteunen geleiding en voeding zenuwcellen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B47AB-09DF-4030-8BD1-D7A64E1D0BC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33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CZS: centrale zenuwstelstel</a:t>
            </a:r>
          </a:p>
          <a:p>
            <a:r>
              <a:rPr lang="nl-NL" dirty="0"/>
              <a:t>Zenuwcellen staan met elkaar in verbinding via hun uitlopers: hierdoor impulsgeleiding door hele lichaam </a:t>
            </a:r>
          </a:p>
          <a:p>
            <a:r>
              <a:rPr lang="nl-NL" dirty="0"/>
              <a:t>Neurotransmitter: elektrische impuls geeft de neuriet een chemische stof af, deze stof prikkelt de volgende zenuwcel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B47AB-09DF-4030-8BD1-D7A64E1D0BC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588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Sommige neurieten geen mergschede: geleiden elektrische impulsen langzamer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B47AB-09DF-4030-8BD1-D7A64E1D0BC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243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Grote hersenen. </a:t>
            </a:r>
            <a:r>
              <a:rPr lang="nl-NL" altLang="nl-NL" dirty="0"/>
              <a:t>denkvermogen, bewustzijn, creativiteit, geheugen, intelligentie (kennis) en persoonlijkheid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B47AB-09DF-4030-8BD1-D7A64E1D0BC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302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Kleine hersenen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B47AB-09DF-4030-8BD1-D7A64E1D0BC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5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53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6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6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73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4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0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2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6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494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102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2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selijk-lichaam.com/spieren/myelinesche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D5A73-423D-40CD-81BC-BE9010A1E7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Het zenuwstelsel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2326B4-BC8A-45B6-9155-C195896495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Hoofdstuk 9</a:t>
            </a:r>
          </a:p>
        </p:txBody>
      </p:sp>
    </p:spTree>
    <p:extLst>
      <p:ext uri="{BB962C8B-B14F-4D97-AF65-F5344CB8AC3E}">
        <p14:creationId xmlns:p14="http://schemas.microsoft.com/office/powerpoint/2010/main" val="24141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F8A9D-06C4-4EB2-8469-AD937C6E2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Cerebrum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DD0DE7-FC3E-4B45-ACA9-5FE433081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2 helften&gt; door hersenbalk verbinding met elkaar. </a:t>
            </a:r>
          </a:p>
          <a:p>
            <a:r>
              <a:rPr lang="nl-NL" dirty="0"/>
              <a:t>Elk hersenhelft bevat:</a:t>
            </a:r>
          </a:p>
          <a:p>
            <a:pPr lvl="2"/>
            <a:r>
              <a:rPr lang="nl-NL" dirty="0"/>
              <a:t>Voorhoofdskwab</a:t>
            </a:r>
          </a:p>
          <a:p>
            <a:pPr lvl="2"/>
            <a:r>
              <a:rPr lang="nl-NL" dirty="0"/>
              <a:t>Wandbeenkwab</a:t>
            </a:r>
          </a:p>
          <a:p>
            <a:pPr lvl="2"/>
            <a:r>
              <a:rPr lang="nl-NL" dirty="0"/>
              <a:t>Slaapkwab</a:t>
            </a:r>
          </a:p>
          <a:p>
            <a:pPr lvl="2"/>
            <a:r>
              <a:rPr lang="nl-NL" dirty="0" err="1" smtClean="0"/>
              <a:t>Achterhoofdskwab</a:t>
            </a:r>
            <a:endParaRPr lang="nl-NL" dirty="0"/>
          </a:p>
          <a:p>
            <a:pPr lvl="2"/>
            <a:endParaRPr lang="nl-NL" dirty="0" smtClean="0"/>
          </a:p>
          <a:p>
            <a:r>
              <a:rPr lang="nl-NL" dirty="0" smtClean="0"/>
              <a:t>Elk hersenhelft bevat 2 groeven: Om de groeven zitten schorsvelden: </a:t>
            </a:r>
          </a:p>
          <a:p>
            <a:pPr lvl="2"/>
            <a:r>
              <a:rPr lang="nl-NL" dirty="0" smtClean="0"/>
              <a:t>Sensorische </a:t>
            </a:r>
            <a:r>
              <a:rPr lang="nl-NL" dirty="0"/>
              <a:t>schors: ‘aanvoerend’, zintuigen en gevoelsprikkels</a:t>
            </a:r>
          </a:p>
          <a:p>
            <a:pPr lvl="2"/>
            <a:r>
              <a:rPr lang="nl-NL" dirty="0"/>
              <a:t>Motorische schors: ‘afvoerend’ naar spieren en </a:t>
            </a:r>
            <a:r>
              <a:rPr lang="nl-NL" dirty="0" smtClean="0"/>
              <a:t>klieren</a:t>
            </a:r>
          </a:p>
          <a:p>
            <a:pPr mar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altLang="nl-NL" b="1" dirty="0" smtClean="0"/>
              <a:t>Denkvermogen</a:t>
            </a:r>
            <a:r>
              <a:rPr lang="nl-NL" altLang="nl-NL" b="1" dirty="0"/>
              <a:t>, bewustzijn, creativiteit, geheugen, intelligentie (kennis) en persoonlijkheid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82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048BA-4A41-4C60-BAAE-3E05CC75C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Tussenhersenen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E66A39-12AA-4878-9330-E23C5C116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Ligt in het midden, aan de onderkant van de grote hersenen.</a:t>
            </a:r>
          </a:p>
          <a:p>
            <a:endParaRPr lang="nl-NL" dirty="0"/>
          </a:p>
          <a:p>
            <a:r>
              <a:rPr lang="nl-NL" b="1" dirty="0"/>
              <a:t>Schakelstation voor impulsen naar hersenschors</a:t>
            </a:r>
          </a:p>
          <a:p>
            <a:r>
              <a:rPr lang="nl-NL" dirty="0" smtClean="0"/>
              <a:t>Werkt </a:t>
            </a:r>
            <a:r>
              <a:rPr lang="nl-NL" dirty="0"/>
              <a:t>als een zeef: lastige prikkels tegen houden. (naast het spoor wonen)</a:t>
            </a:r>
          </a:p>
          <a:p>
            <a:endParaRPr lang="nl-NL" dirty="0"/>
          </a:p>
          <a:p>
            <a:r>
              <a:rPr lang="nl-NL" dirty="0"/>
              <a:t>Dirigent van hormonale stuurmechanisme (hypothalamus)</a:t>
            </a:r>
          </a:p>
          <a:p>
            <a:pPr lvl="1"/>
            <a:r>
              <a:rPr lang="nl-NL" dirty="0"/>
              <a:t>Geheel menselijk functioneren in balans</a:t>
            </a:r>
          </a:p>
        </p:txBody>
      </p:sp>
    </p:spTree>
    <p:extLst>
      <p:ext uri="{BB962C8B-B14F-4D97-AF65-F5344CB8AC3E}">
        <p14:creationId xmlns:p14="http://schemas.microsoft.com/office/powerpoint/2010/main" val="9653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952EA-6FBC-4D96-B11C-C0476863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Hersenstam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515F4B-4409-4228-90DC-56227A3BA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Verbinding tussen grote hersenen, kleine hersenen en ruggenmerg</a:t>
            </a:r>
          </a:p>
          <a:p>
            <a:endParaRPr lang="nl-NL" dirty="0"/>
          </a:p>
          <a:p>
            <a:r>
              <a:rPr lang="nl-NL" b="1" dirty="0"/>
              <a:t>Ontspringen 12 paar hersenzenuwen</a:t>
            </a:r>
          </a:p>
          <a:p>
            <a:endParaRPr lang="nl-NL" b="1" dirty="0"/>
          </a:p>
          <a:p>
            <a:r>
              <a:rPr lang="nl-NL" altLang="nl-NL" dirty="0"/>
              <a:t>Bewustzijnsniveau, slaap en waakritme</a:t>
            </a:r>
          </a:p>
          <a:p>
            <a:endParaRPr lang="nl-NL" dirty="0"/>
          </a:p>
          <a:p>
            <a:r>
              <a:rPr lang="nl-NL" dirty="0"/>
              <a:t>Onderste deel hersenstam is verlengde merg</a:t>
            </a:r>
            <a:r>
              <a:rPr lang="nl-NL" i="1" dirty="0"/>
              <a:t>&gt; regeling ademhaling en RR.</a:t>
            </a:r>
          </a:p>
        </p:txBody>
      </p:sp>
    </p:spTree>
    <p:extLst>
      <p:ext uri="{BB962C8B-B14F-4D97-AF65-F5344CB8AC3E}">
        <p14:creationId xmlns:p14="http://schemas.microsoft.com/office/powerpoint/2010/main" val="13872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4ED391-171E-42BD-9EAA-F50138B7B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Cerebellum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899094-81EA-47FC-A1B9-739D4DBD1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Ligt onder achterste deel van grote hersenen.</a:t>
            </a:r>
          </a:p>
          <a:p>
            <a:pPr lvl="2"/>
            <a:r>
              <a:rPr lang="nl-NL" dirty="0"/>
              <a:t>Verbonden met grote hersenen, hersenstam en ruggenmerg</a:t>
            </a:r>
          </a:p>
          <a:p>
            <a:endParaRPr lang="nl-NL" dirty="0"/>
          </a:p>
          <a:p>
            <a:r>
              <a:rPr lang="nl-NL" b="1" dirty="0"/>
              <a:t>Coördinatie van lichaamshouding en beweging</a:t>
            </a:r>
          </a:p>
          <a:p>
            <a:pPr lvl="2"/>
            <a:r>
              <a:rPr lang="nl-NL" dirty="0"/>
              <a:t>Willekeurige spieren op elkaar afgestemd (evenwicht)</a:t>
            </a:r>
          </a:p>
        </p:txBody>
      </p:sp>
    </p:spTree>
    <p:extLst>
      <p:ext uri="{BB962C8B-B14F-4D97-AF65-F5344CB8AC3E}">
        <p14:creationId xmlns:p14="http://schemas.microsoft.com/office/powerpoint/2010/main" val="29847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EBC9F-933A-409A-8EDF-F7C4E424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2</a:t>
            </a:r>
            <a:r>
              <a:rPr lang="nl-NL" baseline="30000" dirty="0">
                <a:solidFill>
                  <a:srgbClr val="0070C0"/>
                </a:solidFill>
              </a:rPr>
              <a:t>e</a:t>
            </a:r>
            <a:r>
              <a:rPr lang="nl-NL" dirty="0">
                <a:solidFill>
                  <a:srgbClr val="0070C0"/>
                </a:solidFill>
              </a:rPr>
              <a:t> gedeelte: Ruggenmerg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A98469-D5DD-40D2-AE17-52D60BC1B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Dikke kabel vanaf achterhoofdsgat tot tweede </a:t>
            </a:r>
            <a:r>
              <a:rPr lang="nl-NL" dirty="0" err="1"/>
              <a:t>lendewervel</a:t>
            </a:r>
            <a:r>
              <a:rPr lang="nl-NL" dirty="0"/>
              <a:t>. </a:t>
            </a:r>
          </a:p>
          <a:p>
            <a:endParaRPr lang="nl-NL" dirty="0"/>
          </a:p>
          <a:p>
            <a:r>
              <a:rPr lang="nl-NL" dirty="0"/>
              <a:t>Verbinding tussen hersenen en de rest van het lichaam</a:t>
            </a:r>
          </a:p>
          <a:p>
            <a:endParaRPr lang="nl-NL" dirty="0"/>
          </a:p>
          <a:p>
            <a:r>
              <a:rPr lang="nl-NL" b="1" dirty="0">
                <a:solidFill>
                  <a:srgbClr val="0070C0"/>
                </a:solidFill>
              </a:rPr>
              <a:t>Sensorische prikkels aanvoeren</a:t>
            </a:r>
          </a:p>
          <a:p>
            <a:r>
              <a:rPr lang="nl-NL" b="1" dirty="0">
                <a:solidFill>
                  <a:srgbClr val="0070C0"/>
                </a:solidFill>
              </a:rPr>
              <a:t>Motorische prikkels afvoeren naar spieren en klieren</a:t>
            </a:r>
          </a:p>
          <a:p>
            <a:endParaRPr lang="nl-NL" dirty="0"/>
          </a:p>
          <a:p>
            <a:r>
              <a:rPr lang="nl-NL" b="1" dirty="0"/>
              <a:t>31 paar ruggenmergzenuwen!</a:t>
            </a:r>
          </a:p>
        </p:txBody>
      </p:sp>
    </p:spTree>
    <p:extLst>
      <p:ext uri="{BB962C8B-B14F-4D97-AF65-F5344CB8AC3E}">
        <p14:creationId xmlns:p14="http://schemas.microsoft.com/office/powerpoint/2010/main" val="29572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F875D-1C46-406D-ADE0-76B55B47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Bescherming CZS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467404-DB2E-4137-B061-5B900F2E8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Schedel</a:t>
            </a:r>
            <a:r>
              <a:rPr lang="nl-NL" dirty="0"/>
              <a:t>: hersenen</a:t>
            </a:r>
          </a:p>
          <a:p>
            <a:r>
              <a:rPr lang="nl-NL" b="1" dirty="0"/>
              <a:t>Wervels</a:t>
            </a:r>
            <a:r>
              <a:rPr lang="nl-NL" dirty="0"/>
              <a:t>: ruggenmerg</a:t>
            </a:r>
          </a:p>
          <a:p>
            <a:endParaRPr lang="nl-NL" dirty="0"/>
          </a:p>
          <a:p>
            <a:r>
              <a:rPr lang="nl-NL" b="1" dirty="0"/>
              <a:t>Liquor</a:t>
            </a:r>
            <a:r>
              <a:rPr lang="nl-NL" dirty="0"/>
              <a:t>: hersenvocht (schokbreker)</a:t>
            </a:r>
          </a:p>
          <a:p>
            <a:pPr lvl="2"/>
            <a:r>
              <a:rPr lang="nl-NL" dirty="0"/>
              <a:t>(Diagnostische onderzoek </a:t>
            </a:r>
            <a:r>
              <a:rPr lang="nl-NL" dirty="0" err="1"/>
              <a:t>dmv</a:t>
            </a:r>
            <a:r>
              <a:rPr lang="nl-NL" dirty="0"/>
              <a:t> lumbaalpunctie)</a:t>
            </a:r>
          </a:p>
          <a:p>
            <a:r>
              <a:rPr lang="nl-NL" altLang="nl-NL" i="1" dirty="0"/>
              <a:t>In uitwendige liquorruimte:</a:t>
            </a:r>
          </a:p>
          <a:p>
            <a:pPr lvl="1"/>
            <a:r>
              <a:rPr lang="nl-NL" altLang="nl-NL" dirty="0"/>
              <a:t>bescherming tegen schokken</a:t>
            </a:r>
          </a:p>
          <a:p>
            <a:pPr lvl="1"/>
            <a:r>
              <a:rPr lang="nl-NL" altLang="nl-NL" dirty="0"/>
              <a:t>opvangen van druk als gevolg van de zwaartekracht</a:t>
            </a:r>
          </a:p>
          <a:p>
            <a:r>
              <a:rPr lang="nl-NL" altLang="nl-NL" i="1" dirty="0"/>
              <a:t>In ventrikels (hersenkamers) en centraal kanaal</a:t>
            </a:r>
          </a:p>
          <a:p>
            <a:pPr lvl="1"/>
            <a:r>
              <a:rPr lang="nl-NL" altLang="nl-NL" dirty="0"/>
              <a:t>voeding en zuurstofvoorziening van het zenuwweefsel</a:t>
            </a:r>
          </a:p>
          <a:p>
            <a:pPr lvl="1"/>
            <a:r>
              <a:rPr lang="nl-NL" altLang="nl-NL" dirty="0"/>
              <a:t>handhaving van de druk</a:t>
            </a:r>
          </a:p>
          <a:p>
            <a:pPr lvl="2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15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D3876-9FDB-4B29-A37F-7A18D4BF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Anatomische indeling:</a:t>
            </a:r>
            <a:br>
              <a:rPr lang="nl-NL" dirty="0"/>
            </a:br>
            <a:r>
              <a:rPr lang="nl-NL" dirty="0">
                <a:solidFill>
                  <a:srgbClr val="0070C0"/>
                </a:solidFill>
              </a:rPr>
              <a:t>2. Perifeer zenuwstelsel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D491EE-69E0-4BBA-948C-B86EE6542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12 paar hersenzenuwen</a:t>
            </a:r>
          </a:p>
          <a:p>
            <a:r>
              <a:rPr lang="nl-NL" dirty="0"/>
              <a:t>31 paar ruggenmergzenuwen</a:t>
            </a:r>
          </a:p>
          <a:p>
            <a:r>
              <a:rPr lang="nl-NL" dirty="0"/>
              <a:t>Sympathische grensstreng</a:t>
            </a:r>
          </a:p>
          <a:p>
            <a:endParaRPr lang="nl-NL" dirty="0"/>
          </a:p>
          <a:p>
            <a:r>
              <a:rPr lang="nl-NL" b="1" dirty="0"/>
              <a:t>Hersenzenuwen</a:t>
            </a:r>
            <a:r>
              <a:rPr lang="nl-NL" dirty="0"/>
              <a:t>: Ontspringen uit de hersenstam</a:t>
            </a:r>
          </a:p>
          <a:p>
            <a:pPr lvl="2"/>
            <a:r>
              <a:rPr lang="nl-NL" b="1" dirty="0">
                <a:solidFill>
                  <a:srgbClr val="FF0000"/>
                </a:solidFill>
              </a:rPr>
              <a:t>Verbinding met hoofd / hals</a:t>
            </a:r>
          </a:p>
          <a:p>
            <a:pPr lvl="3"/>
            <a:r>
              <a:rPr lang="nl-NL" dirty="0"/>
              <a:t>Sensorisch: Reuk, gehoor, oog. </a:t>
            </a:r>
          </a:p>
          <a:p>
            <a:pPr lvl="3"/>
            <a:r>
              <a:rPr lang="nl-NL" dirty="0"/>
              <a:t>Motorisch: oogbeweging, tong.</a:t>
            </a:r>
          </a:p>
          <a:p>
            <a:r>
              <a:rPr lang="nl-NL" b="1" dirty="0"/>
              <a:t>Ruggenmergzenuwen</a:t>
            </a:r>
            <a:r>
              <a:rPr lang="nl-NL" dirty="0"/>
              <a:t>: hier ontspringen gemengde zenuwen tot kleinste vertakkingen</a:t>
            </a:r>
          </a:p>
          <a:p>
            <a:r>
              <a:rPr lang="nl-NL" b="1" dirty="0"/>
              <a:t>Sympathische grensstreng</a:t>
            </a:r>
            <a:r>
              <a:rPr lang="nl-NL" dirty="0"/>
              <a:t>: Kralensnoer links en rechts langs wervelkolom</a:t>
            </a:r>
          </a:p>
          <a:p>
            <a:pPr lvl="2"/>
            <a:r>
              <a:rPr lang="nl-NL" dirty="0"/>
              <a:t>2 grenssnoeren</a:t>
            </a:r>
          </a:p>
          <a:p>
            <a:pPr lvl="2"/>
            <a:r>
              <a:rPr lang="nl-NL" dirty="0"/>
              <a:t>Onderdeel van vegetatieve zenuwstelsel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04FE63-4540-4B47-91B0-0F9CBE48E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007" y="2103120"/>
            <a:ext cx="2716315" cy="215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534FA86-7320-44FD-AD18-FCFC1D1A0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>
              <a:defRPr/>
            </a:pPr>
            <a:r>
              <a:rPr lang="nl-NL" dirty="0">
                <a:solidFill>
                  <a:srgbClr val="0070C0"/>
                </a:solidFill>
              </a:rPr>
              <a:t>Indeling van het zenuwstelsel</a:t>
            </a:r>
            <a:endParaRPr lang="nl-NL" sz="5400" b="1" dirty="0">
              <a:solidFill>
                <a:srgbClr val="0070C0"/>
              </a:solidFill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3E2035C-2A74-4155-851E-D8489E2877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>
              <a:buFont typeface="Wingdings 2"/>
              <a:buChar char=""/>
              <a:defRPr/>
            </a:pPr>
            <a:r>
              <a:rPr lang="nl-NL" sz="2800" dirty="0"/>
              <a:t>Anatomische indeling  (bouw en ligging)</a:t>
            </a:r>
          </a:p>
          <a:p>
            <a:pPr marL="722376" lvl="1" indent="-384048">
              <a:buFont typeface="Wingdings 2"/>
              <a:buChar char=""/>
              <a:defRPr/>
            </a:pPr>
            <a:r>
              <a:rPr lang="nl-NL" sz="2600" dirty="0"/>
              <a:t>Centrale zenuwstelsel</a:t>
            </a:r>
          </a:p>
          <a:p>
            <a:pPr marL="722376" lvl="1" indent="-384048">
              <a:buFont typeface="Wingdings 2"/>
              <a:buChar char=""/>
              <a:defRPr/>
            </a:pPr>
            <a:r>
              <a:rPr lang="nl-NL" sz="2600" dirty="0"/>
              <a:t>Perifere zenuwstelsel</a:t>
            </a:r>
          </a:p>
          <a:p>
            <a:pPr marL="722376" lvl="1" indent="-384048">
              <a:buFont typeface="Wingdings 2"/>
              <a:buChar char=""/>
              <a:defRPr/>
            </a:pPr>
            <a:endParaRPr lang="nl-NL" sz="2600" dirty="0"/>
          </a:p>
          <a:p>
            <a:pPr marL="448056" indent="-384048">
              <a:buFont typeface="Wingdings 2"/>
              <a:buChar char=""/>
              <a:defRPr/>
            </a:pPr>
            <a:r>
              <a:rPr lang="nl-NL" sz="2800" b="1" dirty="0"/>
              <a:t>Functionele indeling (de werking)</a:t>
            </a:r>
          </a:p>
          <a:p>
            <a:pPr marL="722376" lvl="1" indent="-384048">
              <a:buFont typeface="Wingdings 2"/>
              <a:buChar char=""/>
              <a:defRPr/>
            </a:pPr>
            <a:r>
              <a:rPr lang="nl-NL" sz="2600" b="1" dirty="0"/>
              <a:t>Animaal zenuwstelsel</a:t>
            </a:r>
          </a:p>
          <a:p>
            <a:pPr marL="722376" lvl="1" indent="-384048">
              <a:buFont typeface="Wingdings 2"/>
              <a:buChar char=""/>
              <a:defRPr/>
            </a:pPr>
            <a:r>
              <a:rPr lang="nl-NL" sz="2600" b="1" dirty="0"/>
              <a:t>Vegetatief zenuwstelsel</a:t>
            </a:r>
          </a:p>
        </p:txBody>
      </p:sp>
    </p:spTree>
    <p:extLst>
      <p:ext uri="{BB962C8B-B14F-4D97-AF65-F5344CB8AC3E}">
        <p14:creationId xmlns:p14="http://schemas.microsoft.com/office/powerpoint/2010/main" val="9900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696BC-BC29-44CD-868E-ED6C38CE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Functionele indeling:</a:t>
            </a:r>
            <a:br>
              <a:rPr lang="nl-NL" dirty="0"/>
            </a:br>
            <a:r>
              <a:rPr lang="nl-NL" dirty="0">
                <a:solidFill>
                  <a:srgbClr val="0070C0"/>
                </a:solidFill>
              </a:rPr>
              <a:t>1. Animaal zenuwstelsel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99F072-4138-45AF-B96D-993FD2BFD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l-NL" dirty="0"/>
          </a:p>
          <a:p>
            <a:pPr marL="448056" indent="-384048">
              <a:buFont typeface="Wingdings 2"/>
              <a:buChar char=""/>
              <a:defRPr/>
            </a:pPr>
            <a:r>
              <a:rPr lang="nl-NL" sz="2400" b="1" dirty="0"/>
              <a:t>Regelt vooral de bewuste reacties en de reflexen. </a:t>
            </a:r>
            <a:endParaRPr lang="nl-NL" sz="2400" dirty="0"/>
          </a:p>
          <a:p>
            <a:pPr marL="448056" indent="-384048">
              <a:buFont typeface="Wingdings 2"/>
              <a:buChar char=""/>
              <a:defRPr/>
            </a:pPr>
            <a:r>
              <a:rPr lang="nl-NL" sz="2400" b="1" dirty="0"/>
              <a:t>Betrokken zijn zintuigen en skeletspieren. </a:t>
            </a:r>
            <a:endParaRPr lang="nl-NL" sz="2400" dirty="0"/>
          </a:p>
          <a:p>
            <a:pPr marL="448056" indent="-384048">
              <a:buFont typeface="Wingdings 2"/>
              <a:buChar char=""/>
              <a:defRPr/>
            </a:pPr>
            <a:r>
              <a:rPr lang="nl-NL" sz="2400" b="1" dirty="0"/>
              <a:t>Staat onder invloed van de wil.</a:t>
            </a:r>
            <a:r>
              <a:rPr lang="nl-NL" sz="2400" dirty="0"/>
              <a:t> 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nl-NL" sz="2400" dirty="0"/>
              <a:t>Regelt bewuste activiteiten. </a:t>
            </a:r>
          </a:p>
          <a:p>
            <a:pPr marL="1097280" lvl="2">
              <a:buFont typeface="Verdana"/>
              <a:buChar char="›"/>
              <a:defRPr/>
            </a:pPr>
            <a:r>
              <a:rPr lang="nl-NL" sz="2200" dirty="0"/>
              <a:t>Bewegingen / zintuigelijke waarnemingen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nl-NL" sz="2400" dirty="0"/>
              <a:t>Centra liggen voornamelijk in grote hersenen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nl-NL" sz="2400" b="1" dirty="0">
                <a:solidFill>
                  <a:srgbClr val="FF0000"/>
                </a:solidFill>
              </a:rPr>
              <a:t>Willekeurig zenuwstelsel</a:t>
            </a:r>
          </a:p>
          <a:p>
            <a:pPr marL="448056" indent="-384048">
              <a:buFont typeface="Wingdings 2"/>
              <a:buChar char=""/>
              <a:defRPr/>
            </a:pPr>
            <a:endParaRPr lang="nl-NL" sz="2400" dirty="0"/>
          </a:p>
          <a:p>
            <a:pPr marL="448056" indent="-384048">
              <a:buFont typeface="Wingdings 2"/>
              <a:buChar char=""/>
              <a:defRPr/>
            </a:pPr>
            <a:r>
              <a:rPr lang="nl-NL" sz="2400" dirty="0"/>
              <a:t>Twee hoofdrichtingen:</a:t>
            </a:r>
          </a:p>
          <a:p>
            <a:pPr marL="822960" lvl="1">
              <a:buFont typeface="Verdana"/>
              <a:buChar char="›"/>
              <a:defRPr/>
            </a:pPr>
            <a:r>
              <a:rPr lang="nl-NL" sz="2400" dirty="0"/>
              <a:t>Aanvoerende baan: naar CZS toe (pijn, druk, geluid)</a:t>
            </a:r>
          </a:p>
          <a:p>
            <a:pPr marL="822960" lvl="1">
              <a:buFont typeface="Verdana"/>
              <a:buChar char="›"/>
              <a:defRPr/>
            </a:pPr>
            <a:r>
              <a:rPr lang="nl-NL" sz="2400" dirty="0"/>
              <a:t>Afvoerende baan: CZS &gt; spieren of klieren (beweging)</a:t>
            </a:r>
          </a:p>
          <a:p>
            <a:pPr marL="640080" lvl="1" indent="0">
              <a:buNone/>
              <a:defRPr/>
            </a:pP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20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EFC3E-0D8D-4FB9-8402-FF7FFFCB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Vegetatief zenuwstelsel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1E6889-CFB0-4AF6-8DF4-55DE0B4D7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altLang="nl-NL" sz="2800" dirty="0"/>
              <a:t>Regelt vooral de werking van de inwendige organen. </a:t>
            </a:r>
          </a:p>
          <a:p>
            <a:pPr lvl="1"/>
            <a:r>
              <a:rPr lang="nl-NL" altLang="nl-NL" sz="2400" dirty="0"/>
              <a:t>Staat </a:t>
            </a:r>
            <a:r>
              <a:rPr lang="nl-NL" altLang="nl-NL" sz="2400" b="1" i="1" dirty="0"/>
              <a:t>niet</a:t>
            </a:r>
            <a:r>
              <a:rPr lang="nl-NL" altLang="nl-NL" sz="2400" dirty="0"/>
              <a:t> onder invloed van de wil.</a:t>
            </a:r>
            <a:br>
              <a:rPr lang="nl-NL" altLang="nl-NL" sz="2400" dirty="0"/>
            </a:br>
            <a:r>
              <a:rPr lang="nl-NL" altLang="nl-NL" sz="2400" i="1" dirty="0"/>
              <a:t>Voor onbewuste functies </a:t>
            </a:r>
          </a:p>
          <a:p>
            <a:pPr lvl="1"/>
            <a:r>
              <a:rPr lang="nl-NL" altLang="nl-NL" sz="2400" dirty="0"/>
              <a:t>Verantwoordelijk voor werking en coördinatie van inwendige organen. o.a. </a:t>
            </a:r>
            <a:r>
              <a:rPr lang="nl-NL" altLang="nl-NL" sz="2000" dirty="0"/>
              <a:t>hartslag en spijsvertering </a:t>
            </a:r>
          </a:p>
          <a:p>
            <a:pPr lvl="1"/>
            <a:r>
              <a:rPr lang="nl-NL" altLang="nl-NL" sz="2000" dirty="0"/>
              <a:t>Orgaanstofwisseling, groei, temp, slaap en voortplanting</a:t>
            </a:r>
          </a:p>
          <a:p>
            <a:pPr lvl="1"/>
            <a:r>
              <a:rPr lang="nl-NL" altLang="nl-NL" sz="2400" dirty="0"/>
              <a:t>Wel sterk beïnvloed door onze emotie (Angst &gt; diarree)</a:t>
            </a:r>
          </a:p>
          <a:p>
            <a:pPr lvl="1"/>
            <a:endParaRPr lang="nl-NL" altLang="nl-NL" sz="2400" dirty="0"/>
          </a:p>
          <a:p>
            <a:r>
              <a:rPr lang="nl-NL" b="1" dirty="0">
                <a:solidFill>
                  <a:srgbClr val="FF0000"/>
                </a:solidFill>
              </a:rPr>
              <a:t>Onwillekeurig of autonome zenuwstelsel genoemd </a:t>
            </a:r>
          </a:p>
        </p:txBody>
      </p:sp>
    </p:spTree>
    <p:extLst>
      <p:ext uri="{BB962C8B-B14F-4D97-AF65-F5344CB8AC3E}">
        <p14:creationId xmlns:p14="http://schemas.microsoft.com/office/powerpoint/2010/main" val="8100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A03971E-A9DC-418B-8341-2ECE0390E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>
              <a:defRPr/>
            </a:pPr>
            <a:r>
              <a:rPr lang="nl-NL" sz="4000" dirty="0">
                <a:solidFill>
                  <a:srgbClr val="0070C0"/>
                </a:solidFill>
              </a:rPr>
              <a:t>Basisfuncties van het zenuwstelsel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DB436341-0CCB-45CE-A915-392051B64C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882775"/>
            <a:ext cx="82296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nl-NL" altLang="nl-NL" sz="2000" u="sng" dirty="0"/>
              <a:t>Waarneming </a:t>
            </a:r>
            <a:r>
              <a:rPr lang="nl-NL" altLang="nl-NL" sz="2000" dirty="0"/>
              <a:t>(opvang, geleiding, verwerking, bewustwording van ‘prikkels’)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000" u="sng" dirty="0"/>
              <a:t>Actie</a:t>
            </a:r>
            <a:r>
              <a:rPr lang="nl-NL" altLang="nl-NL" sz="2000" dirty="0"/>
              <a:t> (omzetting van de ‘wil’ tot handelen in het eigenlijke handelen)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000" u="sng" dirty="0"/>
              <a:t>Bewustzijn (</a:t>
            </a:r>
            <a:r>
              <a:rPr lang="nl-NL" altLang="nl-NL" sz="2000" dirty="0"/>
              <a:t>subjectieve reflectie op indrukken)</a:t>
            </a:r>
            <a:endParaRPr lang="nl-NL" altLang="nl-NL" sz="2000" u="sng" dirty="0"/>
          </a:p>
          <a:p>
            <a:pPr eaLnBrk="1" hangingPunct="1">
              <a:lnSpc>
                <a:spcPct val="90000"/>
              </a:lnSpc>
            </a:pPr>
            <a:r>
              <a:rPr lang="nl-NL" altLang="nl-NL" sz="2000" u="sng" dirty="0"/>
              <a:t>Geheugen en leren</a:t>
            </a:r>
            <a:r>
              <a:rPr lang="nl-NL" altLang="nl-NL" sz="2000" dirty="0"/>
              <a:t> (zenuwstelsel is ‘veranderbaar’)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000" u="sng" dirty="0"/>
              <a:t>Emotie </a:t>
            </a:r>
            <a:r>
              <a:rPr lang="nl-NL" altLang="nl-NL" sz="2000" dirty="0"/>
              <a:t>(Innerlijke beleving.)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000" u="sng" dirty="0"/>
              <a:t>Cognitie</a:t>
            </a:r>
            <a:r>
              <a:rPr lang="nl-NL" altLang="nl-NL" sz="2000" dirty="0"/>
              <a:t> (een ‘kennisbestand’ dat de basis vormt voor ons handelen)</a:t>
            </a:r>
          </a:p>
        </p:txBody>
      </p:sp>
    </p:spTree>
    <p:extLst>
      <p:ext uri="{BB962C8B-B14F-4D97-AF65-F5344CB8AC3E}">
        <p14:creationId xmlns:p14="http://schemas.microsoft.com/office/powerpoint/2010/main" val="121066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1AD4E-C6F5-41C6-8CF0-AAC893FF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Vegetatief zenuwstelsel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94035A-931D-48DE-8423-5718A82A2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Onwillekeurig </a:t>
            </a:r>
            <a:r>
              <a:rPr lang="nl-NL" dirty="0" smtClean="0"/>
              <a:t>zenuwstelsel / Autonome </a:t>
            </a:r>
            <a:r>
              <a:rPr lang="nl-NL" dirty="0"/>
              <a:t>zenuwstelsel</a:t>
            </a:r>
          </a:p>
          <a:p>
            <a:endParaRPr lang="nl-NL" dirty="0"/>
          </a:p>
          <a:p>
            <a:r>
              <a:rPr lang="nl-NL" sz="2400" dirty="0"/>
              <a:t>Onderverdelen in 2 tegengestelde werkingen:</a:t>
            </a:r>
          </a:p>
          <a:p>
            <a:pPr lvl="2"/>
            <a:r>
              <a:rPr lang="nl-NL" sz="2400" dirty="0"/>
              <a:t>Sympathische werking</a:t>
            </a:r>
          </a:p>
          <a:p>
            <a:pPr lvl="2"/>
            <a:r>
              <a:rPr lang="nl-NL" sz="2400" dirty="0" err="1"/>
              <a:t>Parasympathische</a:t>
            </a:r>
            <a:r>
              <a:rPr lang="nl-NL" sz="2400" dirty="0"/>
              <a:t> werking</a:t>
            </a:r>
          </a:p>
          <a:p>
            <a:pPr lvl="5"/>
            <a:r>
              <a:rPr lang="nl-NL" sz="2400" dirty="0"/>
              <a:t>(tegengestelde werking van elkaar: antagonisme)</a:t>
            </a:r>
          </a:p>
        </p:txBody>
      </p:sp>
    </p:spTree>
    <p:extLst>
      <p:ext uri="{BB962C8B-B14F-4D97-AF65-F5344CB8AC3E}">
        <p14:creationId xmlns:p14="http://schemas.microsoft.com/office/powerpoint/2010/main" val="23315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5601B-5373-434C-B957-4F74095D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Antagonisme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E9F2BE-048D-4950-A0DF-668B7C31D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sz="2000" b="1" dirty="0">
                <a:solidFill>
                  <a:srgbClr val="0070C0"/>
                </a:solidFill>
              </a:rPr>
              <a:t>Sympathisch</a:t>
            </a:r>
            <a:r>
              <a:rPr lang="nl-NL" altLang="nl-NL" sz="2000" dirty="0"/>
              <a:t>: ‘Gaspedaal’ </a:t>
            </a:r>
          </a:p>
          <a:p>
            <a:pPr lvl="2"/>
            <a:r>
              <a:rPr lang="nl-NL" altLang="nl-NL" sz="2000" dirty="0"/>
              <a:t>versnelling hartslag en ademhaling, door verhoging glucosegehalte &gt; energie. Activiteit spijsvertering daalt, pupillen oog wijder, doorbloeding huid minder.</a:t>
            </a:r>
          </a:p>
          <a:p>
            <a:endParaRPr lang="nl-NL" altLang="nl-NL" sz="2000" dirty="0"/>
          </a:p>
          <a:p>
            <a:r>
              <a:rPr lang="nl-NL" altLang="nl-NL" sz="2000" b="1" dirty="0">
                <a:solidFill>
                  <a:srgbClr val="0070C0"/>
                </a:solidFill>
              </a:rPr>
              <a:t>Parasympatisch</a:t>
            </a:r>
            <a:r>
              <a:rPr lang="nl-NL" altLang="nl-NL" sz="2000" dirty="0"/>
              <a:t>: ‘Acculader’ Lichaam in rust. </a:t>
            </a:r>
          </a:p>
          <a:p>
            <a:pPr lvl="2"/>
            <a:r>
              <a:rPr lang="nl-NL" altLang="nl-NL" sz="2000" dirty="0"/>
              <a:t>Daling hartslag en ademhaling, verlaging glucosegehalte. Activiteit spijsvertering omhoog, pupillen vernauwd, doorbloeding huid neemt toe.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22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340B3-A382-444D-9816-20CEEB2D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EEE8291-9036-49C1-8D86-442E6ECFE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805" y="579988"/>
            <a:ext cx="10129821" cy="5698024"/>
          </a:xfrm>
        </p:spPr>
      </p:pic>
    </p:spTree>
    <p:extLst>
      <p:ext uri="{BB962C8B-B14F-4D97-AF65-F5344CB8AC3E}">
        <p14:creationId xmlns:p14="http://schemas.microsoft.com/office/powerpoint/2010/main" val="16831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94E12-0A56-487C-B147-E9132E4BB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Overzicht">
            <a:extLst>
              <a:ext uri="{FF2B5EF4-FFF2-40B4-BE49-F238E27FC236}">
                <a16:creationId xmlns:a16="http://schemas.microsoft.com/office/drawing/2014/main" id="{ED5A84A4-79E3-4905-B339-83E2E25054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55" y="424268"/>
            <a:ext cx="9423763" cy="602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5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B154F-8E3D-44AF-A94A-7AB8F6EC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Stuurmechanisme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080FB0-6A4E-464D-B840-0AD5EAFC4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Alle activiteiten in het menselijk lichaam</a:t>
            </a:r>
          </a:p>
          <a:p>
            <a:pPr lvl="3"/>
            <a:r>
              <a:rPr lang="nl-NL" sz="2200" dirty="0"/>
              <a:t>Functies organen en alle processen in cellen en weefsels</a:t>
            </a:r>
          </a:p>
          <a:p>
            <a:r>
              <a:rPr lang="nl-NL" sz="2400" dirty="0"/>
              <a:t>Wisselwerking tussen mens en wereld.</a:t>
            </a:r>
          </a:p>
          <a:p>
            <a:pPr lvl="3"/>
            <a:r>
              <a:rPr lang="nl-NL" sz="2200" dirty="0"/>
              <a:t>Info wordt omgezet in prikkels naar spieren en organen. </a:t>
            </a:r>
          </a:p>
          <a:p>
            <a:r>
              <a:rPr lang="nl-NL" sz="2400" dirty="0"/>
              <a:t>Het regelen van bewustzijn van de mens</a:t>
            </a:r>
          </a:p>
          <a:p>
            <a:pPr lvl="3"/>
            <a:r>
              <a:rPr lang="nl-NL" sz="2200" dirty="0"/>
              <a:t>Beleven en aandacht voor de wereld.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B80DF2C-8C2C-405B-95D1-9110083BB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998" y="4263390"/>
            <a:ext cx="28575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5AB1E7-0E36-4892-9924-5A48E1B9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Zenuwweefsel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E699BB-92A5-4FE5-BABB-068454520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hersenen en ruggenmerg</a:t>
            </a:r>
          </a:p>
          <a:p>
            <a:pPr lvl="1"/>
            <a:r>
              <a:rPr lang="nl-NL" dirty="0"/>
              <a:t>Uitlopers in gehele lichaam</a:t>
            </a:r>
          </a:p>
          <a:p>
            <a:endParaRPr lang="nl-NL" dirty="0"/>
          </a:p>
          <a:p>
            <a:r>
              <a:rPr lang="nl-NL" dirty="0"/>
              <a:t>Bevat 2 soorten cellen:</a:t>
            </a:r>
          </a:p>
          <a:p>
            <a:pPr lvl="1"/>
            <a:r>
              <a:rPr lang="nl-NL" dirty="0"/>
              <a:t>Zenuwcellen </a:t>
            </a:r>
            <a:r>
              <a:rPr lang="nl-NL" b="1" dirty="0">
                <a:solidFill>
                  <a:srgbClr val="0070C0"/>
                </a:solidFill>
              </a:rPr>
              <a:t>(neuronen)</a:t>
            </a:r>
          </a:p>
          <a:p>
            <a:pPr lvl="1"/>
            <a:r>
              <a:rPr lang="nl-NL" dirty="0"/>
              <a:t>Steuncellen </a:t>
            </a:r>
            <a:r>
              <a:rPr lang="nl-NL" dirty="0">
                <a:solidFill>
                  <a:srgbClr val="0070C0"/>
                </a:solidFill>
              </a:rPr>
              <a:t>(Neurogliacellen)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B1414F6-C84D-4645-B318-559A3E138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360" y="2596872"/>
            <a:ext cx="4219975" cy="313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27733-33A7-4644-A5CA-D4991575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Zenuwcellen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CE610C-F407-47D0-AB66-705829D98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Cellichaam met sterk vertakte uitlopers</a:t>
            </a:r>
          </a:p>
          <a:p>
            <a:r>
              <a:rPr lang="nl-NL" dirty="0"/>
              <a:t>Prikkels voort geleiden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Bestaat uit:</a:t>
            </a:r>
          </a:p>
          <a:p>
            <a:pPr lvl="1"/>
            <a:r>
              <a:rPr lang="nl-NL" dirty="0"/>
              <a:t>Cellichaam met kern</a:t>
            </a:r>
          </a:p>
          <a:p>
            <a:pPr lvl="1"/>
            <a:r>
              <a:rPr lang="nl-NL" dirty="0"/>
              <a:t>Een of meer korte uitlopers </a:t>
            </a:r>
            <a:r>
              <a:rPr lang="nl-NL" b="1" dirty="0"/>
              <a:t>(dendriet)</a:t>
            </a:r>
          </a:p>
          <a:p>
            <a:pPr lvl="1"/>
            <a:r>
              <a:rPr lang="nl-NL" dirty="0"/>
              <a:t>Een zeer lange uitloper </a:t>
            </a:r>
            <a:r>
              <a:rPr lang="nl-NL" b="1" dirty="0"/>
              <a:t>(neuriet/axon)</a:t>
            </a:r>
          </a:p>
          <a:p>
            <a:pPr lvl="2"/>
            <a:r>
              <a:rPr lang="nl-NL" i="1" dirty="0"/>
              <a:t>Neuriet: eindplaatje op spier of schakelplaats met ander zenuwcel. </a:t>
            </a:r>
            <a:r>
              <a:rPr lang="nl-NL" b="1" i="1" dirty="0">
                <a:solidFill>
                  <a:srgbClr val="0070C0"/>
                </a:solidFill>
              </a:rPr>
              <a:t>(synaps) </a:t>
            </a:r>
            <a:r>
              <a:rPr lang="nl-NL" i="1" dirty="0"/>
              <a:t>&gt; elektrische impuls neurotransmitter </a:t>
            </a:r>
          </a:p>
          <a:p>
            <a:endParaRPr lang="nl-NL" dirty="0"/>
          </a:p>
          <a:p>
            <a:r>
              <a:rPr lang="nl-NL" dirty="0"/>
              <a:t>Zenuw: verzameling van groot aantal neurieten buiten het CZS</a:t>
            </a:r>
          </a:p>
        </p:txBody>
      </p:sp>
      <p:pic>
        <p:nvPicPr>
          <p:cNvPr id="4" name="Picture 2" descr="Neuron">
            <a:extLst>
              <a:ext uri="{FF2B5EF4-FFF2-40B4-BE49-F238E27FC236}">
                <a16:creationId xmlns:a16="http://schemas.microsoft.com/office/drawing/2014/main" id="{28B71511-F92A-4569-A005-D0A74EEC5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278" y="642594"/>
            <a:ext cx="4033684" cy="371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2192A23-1A8C-48E2-89F5-943810105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nl-NL" dirty="0">
                <a:solidFill>
                  <a:srgbClr val="0070C0"/>
                </a:solidFill>
              </a:rPr>
              <a:t>Nog een keer..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338BA2D-CA34-428A-BA9D-34B139E9CF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222089"/>
            <a:ext cx="8229600" cy="4232685"/>
          </a:xfrm>
        </p:spPr>
        <p:txBody>
          <a:bodyPr/>
          <a:lstStyle/>
          <a:p>
            <a:pPr eaLnBrk="1" hangingPunct="1"/>
            <a:r>
              <a:rPr lang="nl-NL" altLang="nl-NL" sz="2400" dirty="0"/>
              <a:t>Zenuwcellen: </a:t>
            </a:r>
            <a:r>
              <a:rPr lang="nl-NL" altLang="nl-NL" sz="2400" dirty="0">
                <a:solidFill>
                  <a:srgbClr val="0070C0"/>
                </a:solidFill>
              </a:rPr>
              <a:t>neuronen</a:t>
            </a:r>
          </a:p>
          <a:p>
            <a:pPr eaLnBrk="1" hangingPunct="1"/>
            <a:r>
              <a:rPr lang="nl-NL" altLang="nl-NL" sz="2400" dirty="0">
                <a:solidFill>
                  <a:srgbClr val="0070C0"/>
                </a:solidFill>
              </a:rPr>
              <a:t>Dendriet</a:t>
            </a:r>
            <a:r>
              <a:rPr lang="nl-NL" altLang="nl-NL" sz="2400" dirty="0"/>
              <a:t>: de korte uitlopers van het neuron </a:t>
            </a:r>
          </a:p>
          <a:p>
            <a:pPr eaLnBrk="1" hangingPunct="1"/>
            <a:r>
              <a:rPr lang="nl-NL" altLang="nl-NL" sz="2400" dirty="0">
                <a:solidFill>
                  <a:srgbClr val="0070C0"/>
                </a:solidFill>
              </a:rPr>
              <a:t>Neuriet</a:t>
            </a:r>
            <a:r>
              <a:rPr lang="nl-NL" altLang="nl-NL" sz="2400" dirty="0"/>
              <a:t>: (axon) Zeer lange uitloper. </a:t>
            </a:r>
          </a:p>
          <a:p>
            <a:pPr lvl="1"/>
            <a:r>
              <a:rPr lang="nl-NL" altLang="nl-NL" sz="2200" dirty="0"/>
              <a:t>Ontvangen en verzenden van zenuwprikkels.</a:t>
            </a:r>
          </a:p>
          <a:p>
            <a:pPr eaLnBrk="1" hangingPunct="1"/>
            <a:r>
              <a:rPr lang="nl-NL" altLang="nl-NL" sz="2400" dirty="0">
                <a:solidFill>
                  <a:srgbClr val="0070C0"/>
                </a:solidFill>
              </a:rPr>
              <a:t>Synaps</a:t>
            </a:r>
            <a:r>
              <a:rPr lang="nl-NL" altLang="nl-NL" sz="2400" dirty="0"/>
              <a:t>: Verbinding zenuwcellen, ‘schakelplaats’</a:t>
            </a:r>
          </a:p>
          <a:p>
            <a:pPr eaLnBrk="1" hangingPunct="1"/>
            <a:r>
              <a:rPr lang="nl-NL" altLang="nl-NL" sz="2400" dirty="0">
                <a:solidFill>
                  <a:srgbClr val="0070C0"/>
                </a:solidFill>
              </a:rPr>
              <a:t>Schede van </a:t>
            </a:r>
            <a:r>
              <a:rPr lang="nl-NL" altLang="nl-NL" sz="2400" dirty="0" err="1">
                <a:solidFill>
                  <a:srgbClr val="0070C0"/>
                </a:solidFill>
              </a:rPr>
              <a:t>Schwann</a:t>
            </a:r>
            <a:r>
              <a:rPr lang="nl-NL" altLang="nl-NL" sz="2400" dirty="0"/>
              <a:t>: voeding zenuwcel</a:t>
            </a:r>
          </a:p>
          <a:p>
            <a:pPr eaLnBrk="1" hangingPunct="1"/>
            <a:r>
              <a:rPr lang="nl-NL" altLang="nl-NL" sz="2400" dirty="0">
                <a:solidFill>
                  <a:srgbClr val="0070C0"/>
                </a:solidFill>
              </a:rPr>
              <a:t>Mergschede</a:t>
            </a:r>
            <a:r>
              <a:rPr lang="nl-NL" altLang="nl-NL" sz="2400" dirty="0"/>
              <a:t>: </a:t>
            </a:r>
            <a:r>
              <a:rPr lang="nl-NL" altLang="nl-NL" sz="2400" dirty="0">
                <a:hlinkClick r:id="rId3" tooltip="myelineschede"/>
              </a:rPr>
              <a:t>myelineschede</a:t>
            </a:r>
            <a:r>
              <a:rPr lang="nl-NL" altLang="nl-NL" sz="2400" dirty="0"/>
              <a:t> zenuwcel mee omgeven</a:t>
            </a:r>
          </a:p>
          <a:p>
            <a:pPr eaLnBrk="1" hangingPunct="1"/>
            <a:endParaRPr lang="nl-NL" altLang="nl-NL" sz="2400" dirty="0"/>
          </a:p>
          <a:p>
            <a:pPr eaLnBrk="1" hangingPunct="1"/>
            <a:endParaRPr lang="nl-NL" altLang="nl-NL" dirty="0"/>
          </a:p>
          <a:p>
            <a:pPr eaLnBrk="1" hangingPunct="1">
              <a:buFontTx/>
              <a:buNone/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8167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705F3-64F3-4C14-8C63-149578FF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3 soorten zenuwcellen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9EC6EB-5D18-4F74-838E-C5F5C5921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/>
              <a:t>Sensorische neuronen</a:t>
            </a:r>
            <a:r>
              <a:rPr lang="nl-NL" dirty="0"/>
              <a:t>: gevoelszenuwcellen</a:t>
            </a:r>
          </a:p>
          <a:p>
            <a:pPr lvl="1"/>
            <a:r>
              <a:rPr lang="nl-NL" b="1" dirty="0">
                <a:solidFill>
                  <a:srgbClr val="FF0000"/>
                </a:solidFill>
              </a:rPr>
              <a:t>Impulsen vanuit de zintuigen. </a:t>
            </a:r>
            <a:endParaRPr lang="nl-NL" b="1" dirty="0" smtClean="0">
              <a:solidFill>
                <a:srgbClr val="FF0000"/>
              </a:solidFill>
            </a:endParaRPr>
          </a:p>
          <a:p>
            <a:pPr lvl="2"/>
            <a:r>
              <a:rPr lang="nl-NL" dirty="0" smtClean="0"/>
              <a:t>Huid </a:t>
            </a:r>
            <a:r>
              <a:rPr lang="nl-NL" dirty="0"/>
              <a:t>en slijmvliezen naar hersenen</a:t>
            </a:r>
          </a:p>
          <a:p>
            <a:pPr lvl="1"/>
            <a:endParaRPr lang="nl-NL" dirty="0"/>
          </a:p>
          <a:p>
            <a:r>
              <a:rPr lang="nl-NL" b="1" dirty="0"/>
              <a:t>Motorische neuronen</a:t>
            </a:r>
            <a:r>
              <a:rPr lang="nl-NL" dirty="0"/>
              <a:t>: Bewegingszenuwcellen</a:t>
            </a:r>
          </a:p>
          <a:p>
            <a:pPr lvl="1"/>
            <a:r>
              <a:rPr lang="nl-NL" b="1" dirty="0">
                <a:solidFill>
                  <a:srgbClr val="FF0000"/>
                </a:solidFill>
              </a:rPr>
              <a:t>Vanuit de hersenen naar de spieren en klieren</a:t>
            </a:r>
          </a:p>
          <a:p>
            <a:pPr lvl="1"/>
            <a:endParaRPr lang="nl-NL" dirty="0"/>
          </a:p>
          <a:p>
            <a:r>
              <a:rPr lang="nl-NL" b="1" dirty="0"/>
              <a:t>Schakelneuronen</a:t>
            </a:r>
            <a:r>
              <a:rPr lang="nl-NL" dirty="0"/>
              <a:t>: Schakelzenuwcellen</a:t>
            </a:r>
          </a:p>
          <a:p>
            <a:pPr lvl="1"/>
            <a:r>
              <a:rPr lang="nl-NL" dirty="0"/>
              <a:t>Binnen hersenen en ruggenmerg impulsen overbrengen van de ene neuron op de andere.</a:t>
            </a:r>
          </a:p>
          <a:p>
            <a:endParaRPr lang="nl-NL" dirty="0"/>
          </a:p>
          <a:p>
            <a:r>
              <a:rPr lang="nl-NL" b="1" dirty="0">
                <a:solidFill>
                  <a:srgbClr val="0070C0"/>
                </a:solidFill>
              </a:rPr>
              <a:t>Steuncellen: neurogliacellen: bevinden tussen de zenuwcellen</a:t>
            </a:r>
          </a:p>
          <a:p>
            <a:pPr lvl="2"/>
            <a:r>
              <a:rPr lang="nl-NL" b="1" dirty="0">
                <a:solidFill>
                  <a:srgbClr val="0070C0"/>
                </a:solidFill>
              </a:rPr>
              <a:t>Steun, voeding, bescherming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1AE196-7344-4564-A6BE-051709583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868" y="2099402"/>
            <a:ext cx="2747332" cy="196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534FA86-7320-44FD-AD18-FCFC1D1A0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>
              <a:defRPr/>
            </a:pPr>
            <a:r>
              <a:rPr lang="nl-NL" dirty="0">
                <a:solidFill>
                  <a:srgbClr val="0070C0"/>
                </a:solidFill>
              </a:rPr>
              <a:t>Indeling van het zenuwstelsel</a:t>
            </a:r>
            <a:endParaRPr lang="nl-NL" sz="5400" b="1" dirty="0">
              <a:solidFill>
                <a:srgbClr val="0070C0"/>
              </a:solidFill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3E2035C-2A74-4155-851E-D8489E2877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>
              <a:buFont typeface="Wingdings 2"/>
              <a:buChar char=""/>
              <a:defRPr/>
            </a:pPr>
            <a:r>
              <a:rPr lang="nl-NL" sz="2800" b="1" dirty="0"/>
              <a:t>Anatomische indeling  (bouw en ligging)</a:t>
            </a:r>
          </a:p>
          <a:p>
            <a:pPr marL="722376" lvl="1" indent="-384048">
              <a:buFont typeface="Wingdings 2"/>
              <a:buChar char=""/>
              <a:defRPr/>
            </a:pPr>
            <a:r>
              <a:rPr lang="nl-NL" sz="2600" b="1" dirty="0"/>
              <a:t>Centrale zenuwstelsel</a:t>
            </a:r>
          </a:p>
          <a:p>
            <a:pPr marL="722376" lvl="1" indent="-384048">
              <a:buFont typeface="Wingdings 2"/>
              <a:buChar char=""/>
              <a:defRPr/>
            </a:pPr>
            <a:r>
              <a:rPr lang="nl-NL" sz="2600" b="1" dirty="0"/>
              <a:t>Perifere zenuwstelsel</a:t>
            </a:r>
          </a:p>
          <a:p>
            <a:pPr marL="338328" lvl="1" indent="0">
              <a:buNone/>
              <a:defRPr/>
            </a:pPr>
            <a:endParaRPr lang="nl-NL" sz="2600" dirty="0"/>
          </a:p>
          <a:p>
            <a:pPr marL="448056" indent="-384048">
              <a:buFont typeface="Wingdings 2"/>
              <a:buChar char=""/>
              <a:defRPr/>
            </a:pPr>
            <a:r>
              <a:rPr lang="nl-NL" sz="2800" dirty="0"/>
              <a:t>Functionele indeling (de werking)</a:t>
            </a:r>
          </a:p>
          <a:p>
            <a:pPr marL="722376" lvl="1" indent="-384048">
              <a:buFont typeface="Wingdings 2"/>
              <a:buChar char=""/>
              <a:defRPr/>
            </a:pPr>
            <a:r>
              <a:rPr lang="nl-NL" sz="2600" dirty="0"/>
              <a:t>Animaal zenuwstelsel</a:t>
            </a:r>
          </a:p>
          <a:p>
            <a:pPr marL="722376" lvl="1" indent="-384048">
              <a:buFont typeface="Wingdings 2"/>
              <a:buChar char=""/>
              <a:defRPr/>
            </a:pPr>
            <a:r>
              <a:rPr lang="nl-NL" sz="2600" dirty="0"/>
              <a:t>Vegetatief zenuwstelsel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296FE4-A882-41F6-934F-C3A12D85E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575" y="2691156"/>
            <a:ext cx="23336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0C653-6501-4101-ABD7-40310954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Anatomische indeling: </a:t>
            </a:r>
            <a:br>
              <a:rPr lang="nl-NL" dirty="0"/>
            </a:br>
            <a:r>
              <a:rPr lang="nl-NL" dirty="0">
                <a:solidFill>
                  <a:srgbClr val="0070C0"/>
                </a:solidFill>
              </a:rPr>
              <a:t>1. Centraal zenuwstelsel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4E8922-DA39-46B0-A127-953602DD6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Hersenen</a:t>
            </a:r>
          </a:p>
          <a:p>
            <a:pPr lvl="1"/>
            <a:r>
              <a:rPr lang="nl-NL" dirty="0"/>
              <a:t>Grote hersenen (cerebrum)</a:t>
            </a:r>
          </a:p>
          <a:p>
            <a:pPr lvl="1"/>
            <a:r>
              <a:rPr lang="nl-NL" dirty="0"/>
              <a:t>Tussenhersenen</a:t>
            </a:r>
          </a:p>
          <a:p>
            <a:pPr lvl="1"/>
            <a:r>
              <a:rPr lang="nl-NL" dirty="0"/>
              <a:t>Hersenstam</a:t>
            </a:r>
          </a:p>
          <a:p>
            <a:pPr lvl="1"/>
            <a:r>
              <a:rPr lang="nl-NL" dirty="0"/>
              <a:t>Kleine hersenen (cerebellum)</a:t>
            </a:r>
          </a:p>
          <a:p>
            <a:pPr lvl="1"/>
            <a:endParaRPr lang="nl-NL" dirty="0"/>
          </a:p>
          <a:p>
            <a:r>
              <a:rPr lang="nl-NL" b="1" dirty="0"/>
              <a:t>Ruggenmerg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CE85666-0DF0-45C9-BE13-F6E064CEA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955" y="3225964"/>
            <a:ext cx="3534245" cy="280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31801</TotalTime>
  <Words>950</Words>
  <Application>Microsoft Office PowerPoint</Application>
  <PresentationFormat>Breedbeeld</PresentationFormat>
  <Paragraphs>198</Paragraphs>
  <Slides>23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Calibri</vt:lpstr>
      <vt:lpstr>Century Gothic</vt:lpstr>
      <vt:lpstr>Garamond</vt:lpstr>
      <vt:lpstr>Verdana</vt:lpstr>
      <vt:lpstr>Wingdings 2</vt:lpstr>
      <vt:lpstr>Savon</vt:lpstr>
      <vt:lpstr>Het zenuwstelsel</vt:lpstr>
      <vt:lpstr>Basisfuncties van het zenuwstelsel</vt:lpstr>
      <vt:lpstr>Stuurmechanisme</vt:lpstr>
      <vt:lpstr>Zenuwweefsel</vt:lpstr>
      <vt:lpstr>Zenuwcellen</vt:lpstr>
      <vt:lpstr>Nog een keer..</vt:lpstr>
      <vt:lpstr>3 soorten zenuwcellen</vt:lpstr>
      <vt:lpstr>Indeling van het zenuwstelsel</vt:lpstr>
      <vt:lpstr>Anatomische indeling:  1. Centraal zenuwstelsel</vt:lpstr>
      <vt:lpstr>Cerebrum</vt:lpstr>
      <vt:lpstr>Tussenhersenen</vt:lpstr>
      <vt:lpstr>Hersenstam</vt:lpstr>
      <vt:lpstr>Cerebellum</vt:lpstr>
      <vt:lpstr>2e gedeelte: Ruggenmerg</vt:lpstr>
      <vt:lpstr>Bescherming CZS</vt:lpstr>
      <vt:lpstr>Anatomische indeling: 2. Perifeer zenuwstelsel</vt:lpstr>
      <vt:lpstr>Indeling van het zenuwstelsel</vt:lpstr>
      <vt:lpstr>Functionele indeling: 1. Animaal zenuwstelsel</vt:lpstr>
      <vt:lpstr>Vegetatief zenuwstelsel</vt:lpstr>
      <vt:lpstr>Vegetatief zenuwstelsel</vt:lpstr>
      <vt:lpstr>Antagonisme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zenuwstelsel</dc:title>
  <dc:creator>Marlies Bouland</dc:creator>
  <cp:lastModifiedBy>Marlies Bouland</cp:lastModifiedBy>
  <cp:revision>21</cp:revision>
  <dcterms:created xsi:type="dcterms:W3CDTF">2018-02-12T14:49:39Z</dcterms:created>
  <dcterms:modified xsi:type="dcterms:W3CDTF">2019-02-10T13:45:49Z</dcterms:modified>
</cp:coreProperties>
</file>